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8288000" cy="10287000"/>
  <p:notesSz cx="6858000" cy="9144000"/>
  <p:embeddedFontLst>
    <p:embeddedFont>
      <p:font typeface="Canva Sans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0B4177-E9C1-E5D4-B0FC-6E750F677A69}" v="1" dt="2025-05-30T13:11:00.9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a BUDUR (131215)" userId="S::maria.budur@stud.etti.upb.ro::3161be77-ab61-4741-b7ec-7f0c62a53810" providerId="AD" clId="Web-{FE0B4177-E9C1-E5D4-B0FC-6E750F677A69}"/>
    <pc:docChg chg="modSld">
      <pc:chgData name="Maria BUDUR (131215)" userId="S::maria.budur@stud.etti.upb.ro::3161be77-ab61-4741-b7ec-7f0c62a53810" providerId="AD" clId="Web-{FE0B4177-E9C1-E5D4-B0FC-6E750F677A69}" dt="2025-05-30T13:11:00.984" v="0" actId="1076"/>
      <pc:docMkLst>
        <pc:docMk/>
      </pc:docMkLst>
      <pc:sldChg chg="modSp">
        <pc:chgData name="Maria BUDUR (131215)" userId="S::maria.budur@stud.etti.upb.ro::3161be77-ab61-4741-b7ec-7f0c62a53810" providerId="AD" clId="Web-{FE0B4177-E9C1-E5D4-B0FC-6E750F677A69}" dt="2025-05-30T13:11:00.984" v="0" actId="1076"/>
        <pc:sldMkLst>
          <pc:docMk/>
          <pc:sldMk cId="0" sldId="256"/>
        </pc:sldMkLst>
        <pc:spChg chg="mod">
          <ac:chgData name="Maria BUDUR (131215)" userId="S::maria.budur@stud.etti.upb.ro::3161be77-ab61-4741-b7ec-7f0c62a53810" providerId="AD" clId="Web-{FE0B4177-E9C1-E5D4-B0FC-6E750F677A69}" dt="2025-05-30T13:11:00.984" v="0" actId="1076"/>
          <ac:spMkLst>
            <pc:docMk/>
            <pc:sldMk cId="0" sldId="256"/>
            <ac:spMk id="7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18" Type="http://schemas.openxmlformats.org/officeDocument/2006/relationships/image" Target="../media/image25.svg"/><Relationship Id="rId3" Type="http://schemas.openxmlformats.org/officeDocument/2006/relationships/image" Target="../media/image2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17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23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1063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6"/>
                </a:lnTo>
                <a:lnTo>
                  <a:pt x="0" y="1090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840387" y="921944"/>
            <a:ext cx="13181241" cy="6210297"/>
            <a:chOff x="0" y="0"/>
            <a:chExt cx="2736620" cy="12893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36620" cy="1289349"/>
            </a:xfrm>
            <a:custGeom>
              <a:avLst/>
              <a:gdLst/>
              <a:ahLst/>
              <a:cxnLst/>
              <a:rect l="l" t="t" r="r" b="b"/>
              <a:pathLst>
                <a:path w="2736620" h="1289349">
                  <a:moveTo>
                    <a:pt x="29955" y="0"/>
                  </a:moveTo>
                  <a:lnTo>
                    <a:pt x="2706665" y="0"/>
                  </a:lnTo>
                  <a:cubicBezTo>
                    <a:pt x="2723209" y="0"/>
                    <a:pt x="2736620" y="13411"/>
                    <a:pt x="2736620" y="29955"/>
                  </a:cubicBezTo>
                  <a:lnTo>
                    <a:pt x="2736620" y="1259395"/>
                  </a:lnTo>
                  <a:cubicBezTo>
                    <a:pt x="2736620" y="1275938"/>
                    <a:pt x="2723209" y="1289349"/>
                    <a:pt x="2706665" y="1289349"/>
                  </a:cubicBezTo>
                  <a:lnTo>
                    <a:pt x="29955" y="1289349"/>
                  </a:lnTo>
                  <a:cubicBezTo>
                    <a:pt x="13411" y="1289349"/>
                    <a:pt x="0" y="1275938"/>
                    <a:pt x="0" y="1259395"/>
                  </a:cubicBezTo>
                  <a:lnTo>
                    <a:pt x="0" y="29955"/>
                  </a:lnTo>
                  <a:cubicBezTo>
                    <a:pt x="0" y="13411"/>
                    <a:pt x="13411" y="0"/>
                    <a:pt x="29955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736620" cy="13274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736519">
            <a:off x="16329874" y="7027566"/>
            <a:ext cx="2211940" cy="3137504"/>
          </a:xfrm>
          <a:custGeom>
            <a:avLst/>
            <a:gdLst/>
            <a:ahLst/>
            <a:cxnLst/>
            <a:rect l="l" t="t" r="r" b="b"/>
            <a:pathLst>
              <a:path w="2211940" h="3137504">
                <a:moveTo>
                  <a:pt x="0" y="0"/>
                </a:moveTo>
                <a:lnTo>
                  <a:pt x="2211941" y="0"/>
                </a:lnTo>
                <a:lnTo>
                  <a:pt x="2211941" y="3137504"/>
                </a:lnTo>
                <a:lnTo>
                  <a:pt x="0" y="31375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0110038">
            <a:off x="-10149170" y="-1370111"/>
            <a:ext cx="15503528" cy="3081326"/>
          </a:xfrm>
          <a:custGeom>
            <a:avLst/>
            <a:gdLst/>
            <a:ahLst/>
            <a:cxnLst/>
            <a:rect l="l" t="t" r="r" b="b"/>
            <a:pathLst>
              <a:path w="15503528" h="3081326">
                <a:moveTo>
                  <a:pt x="0" y="0"/>
                </a:moveTo>
                <a:lnTo>
                  <a:pt x="15503528" y="0"/>
                </a:lnTo>
                <a:lnTo>
                  <a:pt x="15503528" y="3081326"/>
                </a:lnTo>
                <a:lnTo>
                  <a:pt x="0" y="30813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4700815" y="7615436"/>
            <a:ext cx="10992543" cy="1961764"/>
            <a:chOff x="0" y="0"/>
            <a:chExt cx="2282214" cy="40729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82214" cy="407291"/>
            </a:xfrm>
            <a:custGeom>
              <a:avLst/>
              <a:gdLst/>
              <a:ahLst/>
              <a:cxnLst/>
              <a:rect l="l" t="t" r="r" b="b"/>
              <a:pathLst>
                <a:path w="2282214" h="407291">
                  <a:moveTo>
                    <a:pt x="35919" y="0"/>
                  </a:moveTo>
                  <a:lnTo>
                    <a:pt x="2246295" y="0"/>
                  </a:lnTo>
                  <a:cubicBezTo>
                    <a:pt x="2255821" y="0"/>
                    <a:pt x="2264957" y="3784"/>
                    <a:pt x="2271694" y="10520"/>
                  </a:cubicBezTo>
                  <a:cubicBezTo>
                    <a:pt x="2278430" y="17256"/>
                    <a:pt x="2282214" y="26392"/>
                    <a:pt x="2282214" y="35919"/>
                  </a:cubicBezTo>
                  <a:lnTo>
                    <a:pt x="2282214" y="371372"/>
                  </a:lnTo>
                  <a:cubicBezTo>
                    <a:pt x="2282214" y="391210"/>
                    <a:pt x="2266132" y="407291"/>
                    <a:pt x="2246295" y="407291"/>
                  </a:cubicBezTo>
                  <a:lnTo>
                    <a:pt x="35919" y="407291"/>
                  </a:lnTo>
                  <a:cubicBezTo>
                    <a:pt x="26392" y="407291"/>
                    <a:pt x="17256" y="403507"/>
                    <a:pt x="10520" y="396771"/>
                  </a:cubicBezTo>
                  <a:cubicBezTo>
                    <a:pt x="3784" y="390035"/>
                    <a:pt x="0" y="380899"/>
                    <a:pt x="0" y="371372"/>
                  </a:cubicBezTo>
                  <a:lnTo>
                    <a:pt x="0" y="35919"/>
                  </a:lnTo>
                  <a:cubicBezTo>
                    <a:pt x="0" y="26392"/>
                    <a:pt x="3784" y="17256"/>
                    <a:pt x="10520" y="10520"/>
                  </a:cubicBezTo>
                  <a:cubicBezTo>
                    <a:pt x="17256" y="3784"/>
                    <a:pt x="26392" y="0"/>
                    <a:pt x="35919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282214" cy="4453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0" y="7983109"/>
            <a:ext cx="3053350" cy="2303891"/>
          </a:xfrm>
          <a:custGeom>
            <a:avLst/>
            <a:gdLst/>
            <a:ahLst/>
            <a:cxnLst/>
            <a:rect l="l" t="t" r="r" b="b"/>
            <a:pathLst>
              <a:path w="3053350" h="2303891">
                <a:moveTo>
                  <a:pt x="0" y="0"/>
                </a:moveTo>
                <a:lnTo>
                  <a:pt x="3053350" y="0"/>
                </a:lnTo>
                <a:lnTo>
                  <a:pt x="3053350" y="2303891"/>
                </a:lnTo>
                <a:lnTo>
                  <a:pt x="0" y="23038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632617" y="1710751"/>
            <a:ext cx="11596781" cy="4642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55"/>
              </a:lnSpc>
            </a:pPr>
            <a:r>
              <a:rPr lang="en-US" sz="15340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Panou solar cu urmărire</a:t>
            </a:r>
          </a:p>
        </p:txBody>
      </p:sp>
      <p:sp>
        <p:nvSpPr>
          <p:cNvPr id="13" name="Freeform 13"/>
          <p:cNvSpPr/>
          <p:nvPr/>
        </p:nvSpPr>
        <p:spPr>
          <a:xfrm>
            <a:off x="186095" y="171044"/>
            <a:ext cx="1685211" cy="2407444"/>
          </a:xfrm>
          <a:custGeom>
            <a:avLst/>
            <a:gdLst/>
            <a:ahLst/>
            <a:cxnLst/>
            <a:rect l="l" t="t" r="r" b="b"/>
            <a:pathLst>
              <a:path w="1685211" h="2407444">
                <a:moveTo>
                  <a:pt x="0" y="0"/>
                </a:moveTo>
                <a:lnTo>
                  <a:pt x="1685210" y="0"/>
                </a:lnTo>
                <a:lnTo>
                  <a:pt x="1685210" y="2407444"/>
                </a:lnTo>
                <a:lnTo>
                  <a:pt x="0" y="240744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6292828" y="153263"/>
            <a:ext cx="1523385" cy="1537361"/>
          </a:xfrm>
          <a:custGeom>
            <a:avLst/>
            <a:gdLst/>
            <a:ahLst/>
            <a:cxnLst/>
            <a:rect l="l" t="t" r="r" b="b"/>
            <a:pathLst>
              <a:path w="1523385" h="1537361">
                <a:moveTo>
                  <a:pt x="0" y="0"/>
                </a:moveTo>
                <a:lnTo>
                  <a:pt x="1523385" y="0"/>
                </a:lnTo>
                <a:lnTo>
                  <a:pt x="1523385" y="1537361"/>
                </a:lnTo>
                <a:lnTo>
                  <a:pt x="0" y="153736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5697056" y="7661254"/>
            <a:ext cx="9000061" cy="1774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72"/>
              </a:lnSpc>
            </a:pPr>
            <a:r>
              <a:rPr lang="en-US" sz="5122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Șerbănescu Daniela-Cristina  </a:t>
            </a:r>
          </a:p>
          <a:p>
            <a:pPr algn="l">
              <a:lnSpc>
                <a:spcPts val="7172"/>
              </a:lnSpc>
              <a:spcBef>
                <a:spcPct val="0"/>
              </a:spcBef>
            </a:pPr>
            <a:r>
              <a:rPr lang="en-US" sz="5122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Budur Maria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1063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6"/>
                </a:lnTo>
                <a:lnTo>
                  <a:pt x="0" y="1090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75931" y="765803"/>
            <a:ext cx="15986376" cy="1897395"/>
            <a:chOff x="0" y="0"/>
            <a:chExt cx="6638014" cy="78785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38014" cy="787854"/>
            </a:xfrm>
            <a:custGeom>
              <a:avLst/>
              <a:gdLst/>
              <a:ahLst/>
              <a:cxnLst/>
              <a:rect l="l" t="t" r="r" b="b"/>
              <a:pathLst>
                <a:path w="6638014" h="787854">
                  <a:moveTo>
                    <a:pt x="24698" y="0"/>
                  </a:moveTo>
                  <a:lnTo>
                    <a:pt x="6613316" y="0"/>
                  </a:lnTo>
                  <a:cubicBezTo>
                    <a:pt x="6619866" y="0"/>
                    <a:pt x="6626148" y="2602"/>
                    <a:pt x="6630781" y="7234"/>
                  </a:cubicBezTo>
                  <a:cubicBezTo>
                    <a:pt x="6635412" y="11866"/>
                    <a:pt x="6638014" y="18148"/>
                    <a:pt x="6638014" y="24698"/>
                  </a:cubicBezTo>
                  <a:lnTo>
                    <a:pt x="6638014" y="763156"/>
                  </a:lnTo>
                  <a:cubicBezTo>
                    <a:pt x="6638014" y="769706"/>
                    <a:pt x="6635412" y="775988"/>
                    <a:pt x="6630781" y="780620"/>
                  </a:cubicBezTo>
                  <a:cubicBezTo>
                    <a:pt x="6626148" y="785252"/>
                    <a:pt x="6619866" y="787854"/>
                    <a:pt x="6613316" y="787854"/>
                  </a:cubicBezTo>
                  <a:lnTo>
                    <a:pt x="24698" y="787854"/>
                  </a:lnTo>
                  <a:cubicBezTo>
                    <a:pt x="18148" y="787854"/>
                    <a:pt x="11866" y="785252"/>
                    <a:pt x="7234" y="780620"/>
                  </a:cubicBezTo>
                  <a:cubicBezTo>
                    <a:pt x="2602" y="775988"/>
                    <a:pt x="0" y="769706"/>
                    <a:pt x="0" y="763156"/>
                  </a:cubicBezTo>
                  <a:lnTo>
                    <a:pt x="0" y="24698"/>
                  </a:lnTo>
                  <a:cubicBezTo>
                    <a:pt x="0" y="18148"/>
                    <a:pt x="2602" y="11866"/>
                    <a:pt x="7234" y="7234"/>
                  </a:cubicBezTo>
                  <a:cubicBezTo>
                    <a:pt x="11866" y="2602"/>
                    <a:pt x="18148" y="0"/>
                    <a:pt x="24698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638014" cy="8259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82972" y="1038225"/>
            <a:ext cx="15126226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710"/>
              </a:lnSpc>
              <a:spcBef>
                <a:spcPct val="0"/>
              </a:spcBef>
            </a:pPr>
            <a:r>
              <a:rPr lang="en-US" sz="9000" u="none" strike="noStrike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Concluzii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2972" y="4223571"/>
            <a:ext cx="15126226" cy="4011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6"/>
              </a:lnSpc>
              <a:spcBef>
                <a:spcPct val="0"/>
              </a:spcBef>
            </a:pPr>
            <a:r>
              <a:rPr lang="en-US" sz="379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Proiectul prezentat demonstrează eficiența unui sistem simplu de urmărire a luminii, capabil să orienteze automat o celulă fotovoltaică pentru maximizarea expunerii la sursa de lumină. Prin utilizarea platformei Arduino și a unor componente accesibile, s-au aplicat concepte fundamentale de automatizare și programare embedded, într-un mod practic și educativ.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857690" y="229019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5"/>
                </a:lnTo>
                <a:lnTo>
                  <a:pt x="0" y="109082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458926" cy="3462973"/>
            <a:chOff x="0" y="0"/>
            <a:chExt cx="6834231" cy="143792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834231" cy="1437928"/>
            </a:xfrm>
            <a:custGeom>
              <a:avLst/>
              <a:gdLst/>
              <a:ahLst/>
              <a:cxnLst/>
              <a:rect l="l" t="t" r="r" b="b"/>
              <a:pathLst>
                <a:path w="6834231" h="1437928">
                  <a:moveTo>
                    <a:pt x="23989" y="0"/>
                  </a:moveTo>
                  <a:lnTo>
                    <a:pt x="6810242" y="0"/>
                  </a:lnTo>
                  <a:cubicBezTo>
                    <a:pt x="6816604" y="0"/>
                    <a:pt x="6822706" y="2527"/>
                    <a:pt x="6827205" y="7026"/>
                  </a:cubicBezTo>
                  <a:cubicBezTo>
                    <a:pt x="6831703" y="11525"/>
                    <a:pt x="6834231" y="17627"/>
                    <a:pt x="6834231" y="23989"/>
                  </a:cubicBezTo>
                  <a:lnTo>
                    <a:pt x="6834231" y="1413939"/>
                  </a:lnTo>
                  <a:cubicBezTo>
                    <a:pt x="6834231" y="1420301"/>
                    <a:pt x="6831703" y="1426403"/>
                    <a:pt x="6827205" y="1430902"/>
                  </a:cubicBezTo>
                  <a:cubicBezTo>
                    <a:pt x="6822706" y="1435401"/>
                    <a:pt x="6816604" y="1437928"/>
                    <a:pt x="6810242" y="1437928"/>
                  </a:cubicBezTo>
                  <a:lnTo>
                    <a:pt x="23989" y="1437928"/>
                  </a:lnTo>
                  <a:cubicBezTo>
                    <a:pt x="10740" y="1437928"/>
                    <a:pt x="0" y="1427188"/>
                    <a:pt x="0" y="1413939"/>
                  </a:cubicBezTo>
                  <a:lnTo>
                    <a:pt x="0" y="23989"/>
                  </a:lnTo>
                  <a:cubicBezTo>
                    <a:pt x="0" y="10740"/>
                    <a:pt x="10740" y="0"/>
                    <a:pt x="23989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834231" cy="147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56149" y="5444316"/>
            <a:ext cx="4662663" cy="4114800"/>
          </a:xfrm>
          <a:custGeom>
            <a:avLst/>
            <a:gdLst/>
            <a:ahLst/>
            <a:cxnLst/>
            <a:rect l="l" t="t" r="r" b="b"/>
            <a:pathLst>
              <a:path w="4662663" h="4114800">
                <a:moveTo>
                  <a:pt x="0" y="0"/>
                </a:moveTo>
                <a:lnTo>
                  <a:pt x="4662662" y="0"/>
                </a:lnTo>
                <a:lnTo>
                  <a:pt x="466266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630289" y="5743716"/>
            <a:ext cx="5040859" cy="3515999"/>
          </a:xfrm>
          <a:custGeom>
            <a:avLst/>
            <a:gdLst/>
            <a:ahLst/>
            <a:cxnLst/>
            <a:rect l="l" t="t" r="r" b="b"/>
            <a:pathLst>
              <a:path w="5040859" h="3515999">
                <a:moveTo>
                  <a:pt x="0" y="0"/>
                </a:moveTo>
                <a:lnTo>
                  <a:pt x="5040859" y="0"/>
                </a:lnTo>
                <a:lnTo>
                  <a:pt x="5040859" y="3515999"/>
                </a:lnTo>
                <a:lnTo>
                  <a:pt x="0" y="35159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49116" y="1411446"/>
            <a:ext cx="15848155" cy="2707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710"/>
              </a:lnSpc>
              <a:spcBef>
                <a:spcPct val="0"/>
              </a:spcBef>
            </a:pPr>
            <a:r>
              <a:rPr lang="en-US" sz="9000" u="none" strike="noStrike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Mulțumim pentru atenția acordată!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9518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5"/>
                </a:lnTo>
                <a:lnTo>
                  <a:pt x="0" y="109082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84192" y="4228251"/>
            <a:ext cx="1138663" cy="1138663"/>
          </a:xfrm>
          <a:custGeom>
            <a:avLst/>
            <a:gdLst/>
            <a:ahLst/>
            <a:cxnLst/>
            <a:rect l="l" t="t" r="r" b="b"/>
            <a:pathLst>
              <a:path w="1138663" h="1138663">
                <a:moveTo>
                  <a:pt x="0" y="0"/>
                </a:moveTo>
                <a:lnTo>
                  <a:pt x="1138663" y="0"/>
                </a:lnTo>
                <a:lnTo>
                  <a:pt x="1138663" y="1138663"/>
                </a:lnTo>
                <a:lnTo>
                  <a:pt x="0" y="11386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84192" y="5957464"/>
            <a:ext cx="1138663" cy="1138663"/>
          </a:xfrm>
          <a:custGeom>
            <a:avLst/>
            <a:gdLst/>
            <a:ahLst/>
            <a:cxnLst/>
            <a:rect l="l" t="t" r="r" b="b"/>
            <a:pathLst>
              <a:path w="1138663" h="1138663">
                <a:moveTo>
                  <a:pt x="0" y="0"/>
                </a:moveTo>
                <a:lnTo>
                  <a:pt x="1138663" y="0"/>
                </a:lnTo>
                <a:lnTo>
                  <a:pt x="1138663" y="1138663"/>
                </a:lnTo>
                <a:lnTo>
                  <a:pt x="0" y="113866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84192" y="7690361"/>
            <a:ext cx="1138663" cy="1138663"/>
          </a:xfrm>
          <a:custGeom>
            <a:avLst/>
            <a:gdLst/>
            <a:ahLst/>
            <a:cxnLst/>
            <a:rect l="l" t="t" r="r" b="b"/>
            <a:pathLst>
              <a:path w="1138663" h="1138663">
                <a:moveTo>
                  <a:pt x="0" y="0"/>
                </a:moveTo>
                <a:lnTo>
                  <a:pt x="1138663" y="0"/>
                </a:lnTo>
                <a:lnTo>
                  <a:pt x="1138663" y="1138663"/>
                </a:lnTo>
                <a:lnTo>
                  <a:pt x="0" y="11386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428077" y="4166705"/>
            <a:ext cx="1138663" cy="1138663"/>
          </a:xfrm>
          <a:custGeom>
            <a:avLst/>
            <a:gdLst/>
            <a:ahLst/>
            <a:cxnLst/>
            <a:rect l="l" t="t" r="r" b="b"/>
            <a:pathLst>
              <a:path w="1138663" h="1138663">
                <a:moveTo>
                  <a:pt x="0" y="0"/>
                </a:moveTo>
                <a:lnTo>
                  <a:pt x="1138662" y="0"/>
                </a:lnTo>
                <a:lnTo>
                  <a:pt x="1138662" y="1138662"/>
                </a:lnTo>
                <a:lnTo>
                  <a:pt x="0" y="113866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2722855" y="1028700"/>
            <a:ext cx="12842290" cy="2223027"/>
            <a:chOff x="0" y="0"/>
            <a:chExt cx="5332497" cy="92306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332497" cy="923066"/>
            </a:xfrm>
            <a:custGeom>
              <a:avLst/>
              <a:gdLst/>
              <a:ahLst/>
              <a:cxnLst/>
              <a:rect l="l" t="t" r="r" b="b"/>
              <a:pathLst>
                <a:path w="5332497" h="923066">
                  <a:moveTo>
                    <a:pt x="30745" y="0"/>
                  </a:moveTo>
                  <a:lnTo>
                    <a:pt x="5301752" y="0"/>
                  </a:lnTo>
                  <a:cubicBezTo>
                    <a:pt x="5309906" y="0"/>
                    <a:pt x="5317726" y="3239"/>
                    <a:pt x="5323492" y="9005"/>
                  </a:cubicBezTo>
                  <a:cubicBezTo>
                    <a:pt x="5329258" y="14771"/>
                    <a:pt x="5332497" y="22591"/>
                    <a:pt x="5332497" y="30745"/>
                  </a:cubicBezTo>
                  <a:lnTo>
                    <a:pt x="5332497" y="892321"/>
                  </a:lnTo>
                  <a:cubicBezTo>
                    <a:pt x="5332497" y="900475"/>
                    <a:pt x="5329258" y="908295"/>
                    <a:pt x="5323492" y="914061"/>
                  </a:cubicBezTo>
                  <a:cubicBezTo>
                    <a:pt x="5317726" y="919827"/>
                    <a:pt x="5309906" y="923066"/>
                    <a:pt x="5301752" y="923066"/>
                  </a:cubicBezTo>
                  <a:lnTo>
                    <a:pt x="30745" y="923066"/>
                  </a:lnTo>
                  <a:cubicBezTo>
                    <a:pt x="22591" y="923066"/>
                    <a:pt x="14771" y="919827"/>
                    <a:pt x="9005" y="914061"/>
                  </a:cubicBezTo>
                  <a:cubicBezTo>
                    <a:pt x="3239" y="908295"/>
                    <a:pt x="0" y="900475"/>
                    <a:pt x="0" y="892321"/>
                  </a:cubicBezTo>
                  <a:lnTo>
                    <a:pt x="0" y="30745"/>
                  </a:lnTo>
                  <a:cubicBezTo>
                    <a:pt x="0" y="22591"/>
                    <a:pt x="3239" y="14771"/>
                    <a:pt x="9005" y="9005"/>
                  </a:cubicBezTo>
                  <a:cubicBezTo>
                    <a:pt x="14771" y="3239"/>
                    <a:pt x="22591" y="0"/>
                    <a:pt x="30745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5332497" cy="9611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301186">
            <a:off x="-4238644" y="-579019"/>
            <a:ext cx="6831879" cy="3262222"/>
          </a:xfrm>
          <a:custGeom>
            <a:avLst/>
            <a:gdLst/>
            <a:ahLst/>
            <a:cxnLst/>
            <a:rect l="l" t="t" r="r" b="b"/>
            <a:pathLst>
              <a:path w="6831879" h="3262222">
                <a:moveTo>
                  <a:pt x="0" y="0"/>
                </a:moveTo>
                <a:lnTo>
                  <a:pt x="6831879" y="0"/>
                </a:lnTo>
                <a:lnTo>
                  <a:pt x="6831879" y="3262222"/>
                </a:lnTo>
                <a:lnTo>
                  <a:pt x="0" y="326222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1669437">
            <a:off x="12265113" y="-223045"/>
            <a:ext cx="11614551" cy="2105137"/>
          </a:xfrm>
          <a:custGeom>
            <a:avLst/>
            <a:gdLst/>
            <a:ahLst/>
            <a:cxnLst/>
            <a:rect l="l" t="t" r="r" b="b"/>
            <a:pathLst>
              <a:path w="11614551" h="2105137">
                <a:moveTo>
                  <a:pt x="0" y="0"/>
                </a:moveTo>
                <a:lnTo>
                  <a:pt x="11614552" y="0"/>
                </a:lnTo>
                <a:lnTo>
                  <a:pt x="11614552" y="2105138"/>
                </a:lnTo>
                <a:lnTo>
                  <a:pt x="0" y="210513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106364" y="7131420"/>
            <a:ext cx="2316261" cy="3140693"/>
          </a:xfrm>
          <a:custGeom>
            <a:avLst/>
            <a:gdLst/>
            <a:ahLst/>
            <a:cxnLst/>
            <a:rect l="l" t="t" r="r" b="b"/>
            <a:pathLst>
              <a:path w="2316261" h="3140693">
                <a:moveTo>
                  <a:pt x="0" y="0"/>
                </a:moveTo>
                <a:lnTo>
                  <a:pt x="2316261" y="0"/>
                </a:lnTo>
                <a:lnTo>
                  <a:pt x="2316261" y="3140693"/>
                </a:lnTo>
                <a:lnTo>
                  <a:pt x="0" y="314069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407995" y="5972351"/>
            <a:ext cx="1108889" cy="1108889"/>
          </a:xfrm>
          <a:custGeom>
            <a:avLst/>
            <a:gdLst/>
            <a:ahLst/>
            <a:cxnLst/>
            <a:rect l="l" t="t" r="r" b="b"/>
            <a:pathLst>
              <a:path w="1108889" h="1108889">
                <a:moveTo>
                  <a:pt x="0" y="0"/>
                </a:moveTo>
                <a:lnTo>
                  <a:pt x="1108888" y="0"/>
                </a:lnTo>
                <a:lnTo>
                  <a:pt x="1108888" y="1108889"/>
                </a:lnTo>
                <a:lnTo>
                  <a:pt x="0" y="110888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0407995" y="7697805"/>
            <a:ext cx="1123776" cy="1123776"/>
          </a:xfrm>
          <a:custGeom>
            <a:avLst/>
            <a:gdLst/>
            <a:ahLst/>
            <a:cxnLst/>
            <a:rect l="l" t="t" r="r" b="b"/>
            <a:pathLst>
              <a:path w="1123776" h="1123776">
                <a:moveTo>
                  <a:pt x="0" y="0"/>
                </a:moveTo>
                <a:lnTo>
                  <a:pt x="1123775" y="0"/>
                </a:lnTo>
                <a:lnTo>
                  <a:pt x="1123775" y="1123776"/>
                </a:lnTo>
                <a:lnTo>
                  <a:pt x="0" y="1123776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3043716" y="4404309"/>
            <a:ext cx="5587200" cy="596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6"/>
              </a:lnSpc>
              <a:spcBef>
                <a:spcPct val="0"/>
              </a:spcBef>
            </a:pPr>
            <a:r>
              <a:rPr lang="en-US" sz="3504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Introducere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043716" y="6195069"/>
            <a:ext cx="5587200" cy="596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6"/>
              </a:lnSpc>
              <a:spcBef>
                <a:spcPct val="0"/>
              </a:spcBef>
            </a:pPr>
            <a:r>
              <a:rPr lang="en-US" sz="3504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Resurse hardware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043716" y="7927966"/>
            <a:ext cx="5587200" cy="596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6"/>
              </a:lnSpc>
              <a:spcBef>
                <a:spcPct val="0"/>
              </a:spcBef>
            </a:pPr>
            <a:r>
              <a:rPr lang="en-US" sz="3504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Resurse software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708583" y="6195069"/>
            <a:ext cx="6579417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Implementare software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713777" y="7927844"/>
            <a:ext cx="3087363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Concluzii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401807" y="1323637"/>
            <a:ext cx="11484385" cy="165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90"/>
              </a:lnSpc>
            </a:pPr>
            <a:r>
              <a:rPr lang="en-US" sz="11000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Cuprins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713777" y="4404188"/>
            <a:ext cx="5373989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Implementare hardware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1063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6"/>
                </a:lnTo>
                <a:lnTo>
                  <a:pt x="0" y="1090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901280"/>
            <a:ext cx="8115300" cy="1972523"/>
            <a:chOff x="0" y="0"/>
            <a:chExt cx="3369712" cy="8190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69712" cy="819050"/>
            </a:xfrm>
            <a:custGeom>
              <a:avLst/>
              <a:gdLst/>
              <a:ahLst/>
              <a:cxnLst/>
              <a:rect l="l" t="t" r="r" b="b"/>
              <a:pathLst>
                <a:path w="3369712" h="819050">
                  <a:moveTo>
                    <a:pt x="48654" y="0"/>
                  </a:moveTo>
                  <a:lnTo>
                    <a:pt x="3321058" y="0"/>
                  </a:lnTo>
                  <a:cubicBezTo>
                    <a:pt x="3347929" y="0"/>
                    <a:pt x="3369712" y="21783"/>
                    <a:pt x="3369712" y="48654"/>
                  </a:cubicBezTo>
                  <a:lnTo>
                    <a:pt x="3369712" y="770396"/>
                  </a:lnTo>
                  <a:cubicBezTo>
                    <a:pt x="3369712" y="797267"/>
                    <a:pt x="3347929" y="819050"/>
                    <a:pt x="3321058" y="819050"/>
                  </a:cubicBezTo>
                  <a:lnTo>
                    <a:pt x="48654" y="819050"/>
                  </a:lnTo>
                  <a:cubicBezTo>
                    <a:pt x="21783" y="819050"/>
                    <a:pt x="0" y="797267"/>
                    <a:pt x="0" y="770396"/>
                  </a:cubicBezTo>
                  <a:lnTo>
                    <a:pt x="0" y="48654"/>
                  </a:lnTo>
                  <a:cubicBezTo>
                    <a:pt x="0" y="21783"/>
                    <a:pt x="21783" y="0"/>
                    <a:pt x="48654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369712" cy="8571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2170499" y="635255"/>
            <a:ext cx="5808710" cy="1880570"/>
          </a:xfrm>
          <a:custGeom>
            <a:avLst/>
            <a:gdLst/>
            <a:ahLst/>
            <a:cxnLst/>
            <a:rect l="l" t="t" r="r" b="b"/>
            <a:pathLst>
              <a:path w="5808710" h="1880570">
                <a:moveTo>
                  <a:pt x="0" y="0"/>
                </a:moveTo>
                <a:lnTo>
                  <a:pt x="5808710" y="0"/>
                </a:lnTo>
                <a:lnTo>
                  <a:pt x="5808710" y="1880570"/>
                </a:lnTo>
                <a:lnTo>
                  <a:pt x="0" y="18805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05625" y="4282253"/>
            <a:ext cx="17076749" cy="4843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94"/>
              </a:lnSpc>
              <a:spcBef>
                <a:spcPct val="0"/>
              </a:spcBef>
            </a:pPr>
            <a:r>
              <a:rPr lang="en-US" sz="3924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Proiectul propune realizarea unui sistem automat de urmărire a luminii, utilizând o celulă fotovoltaică montată pe un suport mobil, controlat de un servomotor și o placă STM32. Sistemul detectează direcția luminii cu ajutorul a doi senzori LDR și ajustează poziția celulei pentru a o alinia optim. Scopul este de a demonstra, la scară mică, principiul funcționării unui tracker solar și importanța acestuia în creșterea eficienței energetice.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93529" y="1161370"/>
            <a:ext cx="7585642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10"/>
              </a:lnSpc>
            </a:pPr>
            <a:r>
              <a:rPr lang="en-US" sz="9000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Introducere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1063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6"/>
                </a:lnTo>
                <a:lnTo>
                  <a:pt x="0" y="1090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653023"/>
            <a:ext cx="10052259" cy="2115334"/>
            <a:chOff x="0" y="0"/>
            <a:chExt cx="4173994" cy="8783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173994" cy="878349"/>
            </a:xfrm>
            <a:custGeom>
              <a:avLst/>
              <a:gdLst/>
              <a:ahLst/>
              <a:cxnLst/>
              <a:rect l="l" t="t" r="r" b="b"/>
              <a:pathLst>
                <a:path w="4173994" h="878349">
                  <a:moveTo>
                    <a:pt x="39279" y="0"/>
                  </a:moveTo>
                  <a:lnTo>
                    <a:pt x="4134715" y="0"/>
                  </a:lnTo>
                  <a:cubicBezTo>
                    <a:pt x="4145133" y="0"/>
                    <a:pt x="4155124" y="4138"/>
                    <a:pt x="4162490" y="11504"/>
                  </a:cubicBezTo>
                  <a:cubicBezTo>
                    <a:pt x="4169856" y="18871"/>
                    <a:pt x="4173994" y="28861"/>
                    <a:pt x="4173994" y="39279"/>
                  </a:cubicBezTo>
                  <a:lnTo>
                    <a:pt x="4173994" y="839070"/>
                  </a:lnTo>
                  <a:cubicBezTo>
                    <a:pt x="4173994" y="849488"/>
                    <a:pt x="4169856" y="859478"/>
                    <a:pt x="4162490" y="866845"/>
                  </a:cubicBezTo>
                  <a:cubicBezTo>
                    <a:pt x="4155124" y="874211"/>
                    <a:pt x="4145133" y="878349"/>
                    <a:pt x="4134715" y="878349"/>
                  </a:cubicBezTo>
                  <a:lnTo>
                    <a:pt x="39279" y="878349"/>
                  </a:lnTo>
                  <a:cubicBezTo>
                    <a:pt x="28861" y="878349"/>
                    <a:pt x="18871" y="874211"/>
                    <a:pt x="11504" y="866845"/>
                  </a:cubicBezTo>
                  <a:cubicBezTo>
                    <a:pt x="4138" y="859478"/>
                    <a:pt x="0" y="849488"/>
                    <a:pt x="0" y="839070"/>
                  </a:cubicBezTo>
                  <a:lnTo>
                    <a:pt x="0" y="39279"/>
                  </a:lnTo>
                  <a:cubicBezTo>
                    <a:pt x="0" y="28861"/>
                    <a:pt x="4138" y="18871"/>
                    <a:pt x="11504" y="11504"/>
                  </a:cubicBezTo>
                  <a:cubicBezTo>
                    <a:pt x="18871" y="4138"/>
                    <a:pt x="28861" y="0"/>
                    <a:pt x="39279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173994" cy="9164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90054" y="1038225"/>
            <a:ext cx="9929551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710"/>
              </a:lnSpc>
            </a:pPr>
            <a:r>
              <a:rPr lang="en-US" sz="9000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Resurse hardware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117115" y="2699383"/>
            <a:ext cx="12053771" cy="7587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65841" lvl="1" indent="-582920" algn="l">
              <a:lnSpc>
                <a:spcPts val="7559"/>
              </a:lnSpc>
              <a:buFont typeface="Arial"/>
              <a:buChar char="•"/>
            </a:pPr>
            <a:r>
              <a:rPr lang="en-US" sz="5399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Placă STM32F103</a:t>
            </a:r>
          </a:p>
          <a:p>
            <a:pPr marL="1165841" lvl="1" indent="-582920" algn="l">
              <a:lnSpc>
                <a:spcPts val="7559"/>
              </a:lnSpc>
              <a:buFont typeface="Arial"/>
              <a:buChar char="•"/>
            </a:pPr>
            <a:r>
              <a:rPr lang="en-US" sz="5399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Breadboard</a:t>
            </a:r>
          </a:p>
          <a:p>
            <a:pPr marL="1165841" lvl="1" indent="-582920" algn="l">
              <a:lnSpc>
                <a:spcPts val="7559"/>
              </a:lnSpc>
              <a:buFont typeface="Arial"/>
              <a:buChar char="•"/>
            </a:pPr>
            <a:r>
              <a:rPr lang="en-US" sz="5399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Celulă fotovoltaică (panou solar)</a:t>
            </a:r>
          </a:p>
          <a:p>
            <a:pPr marL="1165841" lvl="1" indent="-582920" algn="l">
              <a:lnSpc>
                <a:spcPts val="7559"/>
              </a:lnSpc>
              <a:buFont typeface="Arial"/>
              <a:buChar char="•"/>
            </a:pPr>
            <a:r>
              <a:rPr lang="en-US" sz="5399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Fotorezistori </a:t>
            </a:r>
          </a:p>
          <a:p>
            <a:pPr marL="1165841" lvl="1" indent="-582920" algn="l">
              <a:lnSpc>
                <a:spcPts val="7559"/>
              </a:lnSpc>
              <a:buFont typeface="Arial"/>
              <a:buChar char="•"/>
            </a:pPr>
            <a:r>
              <a:rPr lang="en-US" sz="5399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LCD</a:t>
            </a:r>
          </a:p>
          <a:p>
            <a:pPr marL="1165841" lvl="1" indent="-582920" algn="l">
              <a:lnSpc>
                <a:spcPts val="7559"/>
              </a:lnSpc>
              <a:buFont typeface="Arial"/>
              <a:buChar char="•"/>
            </a:pPr>
            <a:r>
              <a:rPr lang="en-US" sz="5399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Servomotor</a:t>
            </a:r>
          </a:p>
          <a:p>
            <a:pPr marL="1165841" lvl="1" indent="-582920" algn="l">
              <a:lnSpc>
                <a:spcPts val="7559"/>
              </a:lnSpc>
              <a:buFont typeface="Arial"/>
              <a:buChar char="•"/>
            </a:pPr>
            <a:r>
              <a:rPr lang="en-US" sz="5399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Rezistori de 10kΩ</a:t>
            </a:r>
          </a:p>
          <a:p>
            <a:pPr marL="1165841" lvl="1" indent="-582920" algn="l">
              <a:lnSpc>
                <a:spcPts val="7559"/>
              </a:lnSpc>
              <a:buFont typeface="Arial"/>
              <a:buChar char="•"/>
            </a:pPr>
            <a:r>
              <a:rPr lang="en-US" sz="5399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Convertor USB-TTL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1063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6"/>
                </a:lnTo>
                <a:lnTo>
                  <a:pt x="0" y="1090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41187" y="368141"/>
            <a:ext cx="10233849" cy="2024539"/>
            <a:chOff x="0" y="0"/>
            <a:chExt cx="4249396" cy="8406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49396" cy="840648"/>
            </a:xfrm>
            <a:custGeom>
              <a:avLst/>
              <a:gdLst/>
              <a:ahLst/>
              <a:cxnLst/>
              <a:rect l="l" t="t" r="r" b="b"/>
              <a:pathLst>
                <a:path w="4249396" h="840648">
                  <a:moveTo>
                    <a:pt x="38582" y="0"/>
                  </a:moveTo>
                  <a:lnTo>
                    <a:pt x="4210814" y="0"/>
                  </a:lnTo>
                  <a:cubicBezTo>
                    <a:pt x="4221047" y="0"/>
                    <a:pt x="4230860" y="4065"/>
                    <a:pt x="4238096" y="11300"/>
                  </a:cubicBezTo>
                  <a:cubicBezTo>
                    <a:pt x="4245331" y="18536"/>
                    <a:pt x="4249396" y="28349"/>
                    <a:pt x="4249396" y="38582"/>
                  </a:cubicBezTo>
                  <a:lnTo>
                    <a:pt x="4249396" y="802067"/>
                  </a:lnTo>
                  <a:cubicBezTo>
                    <a:pt x="4249396" y="823375"/>
                    <a:pt x="4232122" y="840648"/>
                    <a:pt x="4210814" y="840648"/>
                  </a:cubicBezTo>
                  <a:lnTo>
                    <a:pt x="38582" y="840648"/>
                  </a:lnTo>
                  <a:cubicBezTo>
                    <a:pt x="28349" y="840648"/>
                    <a:pt x="18536" y="836583"/>
                    <a:pt x="11300" y="829348"/>
                  </a:cubicBezTo>
                  <a:cubicBezTo>
                    <a:pt x="4065" y="822113"/>
                    <a:pt x="0" y="812299"/>
                    <a:pt x="0" y="802067"/>
                  </a:cubicBezTo>
                  <a:lnTo>
                    <a:pt x="0" y="38582"/>
                  </a:lnTo>
                  <a:cubicBezTo>
                    <a:pt x="0" y="28349"/>
                    <a:pt x="4065" y="18536"/>
                    <a:pt x="11300" y="11300"/>
                  </a:cubicBezTo>
                  <a:cubicBezTo>
                    <a:pt x="18536" y="4065"/>
                    <a:pt x="28349" y="0"/>
                    <a:pt x="38582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49396" cy="878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1187" y="722332"/>
            <a:ext cx="10619718" cy="1316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34"/>
              </a:lnSpc>
            </a:pPr>
            <a:r>
              <a:rPr lang="en-US" sz="8684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Resurse software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41187" y="2639870"/>
            <a:ext cx="17259300" cy="6653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6437" lvl="1" indent="-488218" algn="l">
              <a:lnSpc>
                <a:spcPts val="6331"/>
              </a:lnSpc>
              <a:buFont typeface="Arial"/>
              <a:buChar char="•"/>
            </a:pPr>
            <a:r>
              <a:rPr lang="en-US" sz="4522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Arduino IDE - Platforma principală folosită pentru scrierea, încărcarea și depanarea codului pe placa Arduino.</a:t>
            </a:r>
          </a:p>
          <a:p>
            <a:pPr marL="1019616" lvl="1" indent="-509808" algn="l">
              <a:lnSpc>
                <a:spcPts val="6611"/>
              </a:lnSpc>
              <a:buFont typeface="Arial"/>
              <a:buChar char="•"/>
            </a:pPr>
            <a:r>
              <a:rPr lang="en-US" sz="4722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Librăria Servo.h - Instrument folosit pentru testare și calibrare, prin afișarea valorilor senzorilor LDR și verificarea logicii de funcționare.</a:t>
            </a:r>
          </a:p>
          <a:p>
            <a:pPr marL="1041205" lvl="1" indent="-520603" algn="l">
              <a:lnSpc>
                <a:spcPts val="6751"/>
              </a:lnSpc>
              <a:buFont typeface="Arial"/>
              <a:buChar char="•"/>
            </a:pPr>
            <a:r>
              <a:rPr lang="en-US" sz="4822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Serial Monitor (din Arduino IDE)</a:t>
            </a:r>
          </a:p>
          <a:p>
            <a:pPr marL="1041205" lvl="1" indent="-520603" algn="l">
              <a:lnSpc>
                <a:spcPts val="6751"/>
              </a:lnSpc>
              <a:buFont typeface="Arial"/>
              <a:buChar char="•"/>
            </a:pPr>
            <a:r>
              <a:rPr lang="en-US" sz="4822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KiCad - Software open-source folosit pentru proiectarea schematicii electrice a circuitului.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1063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6"/>
                </a:lnTo>
                <a:lnTo>
                  <a:pt x="0" y="1090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33606" y="521253"/>
            <a:ext cx="13744588" cy="1782419"/>
            <a:chOff x="0" y="0"/>
            <a:chExt cx="5707158" cy="74011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707158" cy="740113"/>
            </a:xfrm>
            <a:custGeom>
              <a:avLst/>
              <a:gdLst/>
              <a:ahLst/>
              <a:cxnLst/>
              <a:rect l="l" t="t" r="r" b="b"/>
              <a:pathLst>
                <a:path w="5707158" h="740113">
                  <a:moveTo>
                    <a:pt x="28727" y="0"/>
                  </a:moveTo>
                  <a:lnTo>
                    <a:pt x="5678431" y="0"/>
                  </a:lnTo>
                  <a:cubicBezTo>
                    <a:pt x="5694297" y="0"/>
                    <a:pt x="5707158" y="12861"/>
                    <a:pt x="5707158" y="28727"/>
                  </a:cubicBezTo>
                  <a:lnTo>
                    <a:pt x="5707158" y="711386"/>
                  </a:lnTo>
                  <a:cubicBezTo>
                    <a:pt x="5707158" y="719005"/>
                    <a:pt x="5704131" y="726312"/>
                    <a:pt x="5698744" y="731699"/>
                  </a:cubicBezTo>
                  <a:cubicBezTo>
                    <a:pt x="5693357" y="737086"/>
                    <a:pt x="5686050" y="740113"/>
                    <a:pt x="5678431" y="740113"/>
                  </a:cubicBezTo>
                  <a:lnTo>
                    <a:pt x="28727" y="740113"/>
                  </a:lnTo>
                  <a:cubicBezTo>
                    <a:pt x="21108" y="740113"/>
                    <a:pt x="13801" y="737086"/>
                    <a:pt x="8414" y="731699"/>
                  </a:cubicBezTo>
                  <a:cubicBezTo>
                    <a:pt x="3027" y="726312"/>
                    <a:pt x="0" y="719005"/>
                    <a:pt x="0" y="711386"/>
                  </a:cubicBezTo>
                  <a:lnTo>
                    <a:pt x="0" y="28727"/>
                  </a:lnTo>
                  <a:cubicBezTo>
                    <a:pt x="0" y="21108"/>
                    <a:pt x="3027" y="13801"/>
                    <a:pt x="8414" y="8414"/>
                  </a:cubicBezTo>
                  <a:cubicBezTo>
                    <a:pt x="13801" y="3027"/>
                    <a:pt x="21108" y="0"/>
                    <a:pt x="28727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707158" cy="7782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068656" y="2712918"/>
            <a:ext cx="12150687" cy="6943245"/>
          </a:xfrm>
          <a:custGeom>
            <a:avLst/>
            <a:gdLst/>
            <a:ahLst/>
            <a:cxnLst/>
            <a:rect l="l" t="t" r="r" b="b"/>
            <a:pathLst>
              <a:path w="12150687" h="6943245">
                <a:moveTo>
                  <a:pt x="0" y="0"/>
                </a:moveTo>
                <a:lnTo>
                  <a:pt x="12150688" y="0"/>
                </a:lnTo>
                <a:lnTo>
                  <a:pt x="12150688" y="6943245"/>
                </a:lnTo>
                <a:lnTo>
                  <a:pt x="0" y="69432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4485" b="-14485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09289" y="530778"/>
            <a:ext cx="13668905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10"/>
              </a:lnSpc>
            </a:pPr>
            <a:r>
              <a:rPr lang="en-US" sz="9000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Implementare hardware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1063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6"/>
                </a:lnTo>
                <a:lnTo>
                  <a:pt x="0" y="1090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84931" y="739217"/>
            <a:ext cx="16109540" cy="2082396"/>
            <a:chOff x="0" y="0"/>
            <a:chExt cx="6689155" cy="86467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689155" cy="864672"/>
            </a:xfrm>
            <a:custGeom>
              <a:avLst/>
              <a:gdLst/>
              <a:ahLst/>
              <a:cxnLst/>
              <a:rect l="l" t="t" r="r" b="b"/>
              <a:pathLst>
                <a:path w="6689155" h="864672">
                  <a:moveTo>
                    <a:pt x="24510" y="0"/>
                  </a:moveTo>
                  <a:lnTo>
                    <a:pt x="6664646" y="0"/>
                  </a:lnTo>
                  <a:cubicBezTo>
                    <a:pt x="6671146" y="0"/>
                    <a:pt x="6677380" y="2582"/>
                    <a:pt x="6681977" y="7179"/>
                  </a:cubicBezTo>
                  <a:cubicBezTo>
                    <a:pt x="6686573" y="11775"/>
                    <a:pt x="6689155" y="18009"/>
                    <a:pt x="6689155" y="24510"/>
                  </a:cubicBezTo>
                  <a:lnTo>
                    <a:pt x="6689155" y="840162"/>
                  </a:lnTo>
                  <a:cubicBezTo>
                    <a:pt x="6689155" y="846663"/>
                    <a:pt x="6686573" y="852897"/>
                    <a:pt x="6681977" y="857493"/>
                  </a:cubicBezTo>
                  <a:cubicBezTo>
                    <a:pt x="6677380" y="862090"/>
                    <a:pt x="6671146" y="864672"/>
                    <a:pt x="6664646" y="864672"/>
                  </a:cubicBezTo>
                  <a:lnTo>
                    <a:pt x="24510" y="864672"/>
                  </a:lnTo>
                  <a:cubicBezTo>
                    <a:pt x="18009" y="864672"/>
                    <a:pt x="11775" y="862090"/>
                    <a:pt x="7179" y="857493"/>
                  </a:cubicBezTo>
                  <a:cubicBezTo>
                    <a:pt x="2582" y="852897"/>
                    <a:pt x="0" y="846663"/>
                    <a:pt x="0" y="840162"/>
                  </a:cubicBezTo>
                  <a:lnTo>
                    <a:pt x="0" y="24510"/>
                  </a:lnTo>
                  <a:cubicBezTo>
                    <a:pt x="0" y="18009"/>
                    <a:pt x="2582" y="11775"/>
                    <a:pt x="7179" y="7179"/>
                  </a:cubicBezTo>
                  <a:cubicBezTo>
                    <a:pt x="11775" y="2582"/>
                    <a:pt x="18009" y="0"/>
                    <a:pt x="24510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689155" cy="9027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829206" y="3738007"/>
            <a:ext cx="7110494" cy="5174274"/>
          </a:xfrm>
          <a:custGeom>
            <a:avLst/>
            <a:gdLst/>
            <a:ahLst/>
            <a:cxnLst/>
            <a:rect l="l" t="t" r="r" b="b"/>
            <a:pathLst>
              <a:path w="7110494" h="5174274">
                <a:moveTo>
                  <a:pt x="0" y="0"/>
                </a:moveTo>
                <a:lnTo>
                  <a:pt x="7110495" y="0"/>
                </a:lnTo>
                <a:lnTo>
                  <a:pt x="7110495" y="5174275"/>
                </a:lnTo>
                <a:lnTo>
                  <a:pt x="0" y="51742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569" r="-1779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674578" y="3391989"/>
            <a:ext cx="5376631" cy="5866311"/>
          </a:xfrm>
          <a:custGeom>
            <a:avLst/>
            <a:gdLst/>
            <a:ahLst/>
            <a:cxnLst/>
            <a:rect l="l" t="t" r="r" b="b"/>
            <a:pathLst>
              <a:path w="5376631" h="5866311">
                <a:moveTo>
                  <a:pt x="0" y="0"/>
                </a:moveTo>
                <a:lnTo>
                  <a:pt x="5376631" y="0"/>
                </a:lnTo>
                <a:lnTo>
                  <a:pt x="5376631" y="5866311"/>
                </a:lnTo>
                <a:lnTo>
                  <a:pt x="0" y="58663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1101" b="-11101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0" y="1038225"/>
            <a:ext cx="16994471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10"/>
              </a:lnSpc>
            </a:pPr>
            <a:r>
              <a:rPr lang="en-US" sz="9000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Implementare hardware​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1063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6"/>
                </a:lnTo>
                <a:lnTo>
                  <a:pt x="0" y="1090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348563"/>
            <a:ext cx="14875408" cy="1787265"/>
            <a:chOff x="0" y="0"/>
            <a:chExt cx="6176708" cy="7421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176707" cy="742125"/>
            </a:xfrm>
            <a:custGeom>
              <a:avLst/>
              <a:gdLst/>
              <a:ahLst/>
              <a:cxnLst/>
              <a:rect l="l" t="t" r="r" b="b"/>
              <a:pathLst>
                <a:path w="6176707" h="742125">
                  <a:moveTo>
                    <a:pt x="26543" y="0"/>
                  </a:moveTo>
                  <a:lnTo>
                    <a:pt x="6150165" y="0"/>
                  </a:lnTo>
                  <a:cubicBezTo>
                    <a:pt x="6164824" y="0"/>
                    <a:pt x="6176707" y="11884"/>
                    <a:pt x="6176707" y="26543"/>
                  </a:cubicBezTo>
                  <a:lnTo>
                    <a:pt x="6176707" y="715582"/>
                  </a:lnTo>
                  <a:cubicBezTo>
                    <a:pt x="6176707" y="722622"/>
                    <a:pt x="6173911" y="729373"/>
                    <a:pt x="6168933" y="734351"/>
                  </a:cubicBezTo>
                  <a:cubicBezTo>
                    <a:pt x="6163956" y="739329"/>
                    <a:pt x="6157204" y="742125"/>
                    <a:pt x="6150165" y="742125"/>
                  </a:cubicBezTo>
                  <a:lnTo>
                    <a:pt x="26543" y="742125"/>
                  </a:lnTo>
                  <a:cubicBezTo>
                    <a:pt x="19503" y="742125"/>
                    <a:pt x="12752" y="739329"/>
                    <a:pt x="7774" y="734351"/>
                  </a:cubicBezTo>
                  <a:cubicBezTo>
                    <a:pt x="2796" y="729373"/>
                    <a:pt x="0" y="722622"/>
                    <a:pt x="0" y="715582"/>
                  </a:cubicBezTo>
                  <a:lnTo>
                    <a:pt x="0" y="26543"/>
                  </a:lnTo>
                  <a:cubicBezTo>
                    <a:pt x="0" y="19503"/>
                    <a:pt x="2796" y="12752"/>
                    <a:pt x="7774" y="7774"/>
                  </a:cubicBezTo>
                  <a:cubicBezTo>
                    <a:pt x="12752" y="2796"/>
                    <a:pt x="19503" y="0"/>
                    <a:pt x="26543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176708" cy="780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417276" y="3173830"/>
            <a:ext cx="14486832" cy="6084470"/>
          </a:xfrm>
          <a:custGeom>
            <a:avLst/>
            <a:gdLst/>
            <a:ahLst/>
            <a:cxnLst/>
            <a:rect l="l" t="t" r="r" b="b"/>
            <a:pathLst>
              <a:path w="14486832" h="6084470">
                <a:moveTo>
                  <a:pt x="0" y="0"/>
                </a:moveTo>
                <a:lnTo>
                  <a:pt x="14486832" y="0"/>
                </a:lnTo>
                <a:lnTo>
                  <a:pt x="14486832" y="6084470"/>
                </a:lnTo>
                <a:lnTo>
                  <a:pt x="0" y="60844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417276" y="569731"/>
            <a:ext cx="14098256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710"/>
              </a:lnSpc>
              <a:spcBef>
                <a:spcPct val="0"/>
              </a:spcBef>
            </a:pPr>
            <a:r>
              <a:rPr lang="en-US" sz="9000" u="none" strike="noStrike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Implementare software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86883" y="-310633"/>
            <a:ext cx="22261766" cy="10908265"/>
          </a:xfrm>
          <a:custGeom>
            <a:avLst/>
            <a:gdLst/>
            <a:ahLst/>
            <a:cxnLst/>
            <a:rect l="l" t="t" r="r" b="b"/>
            <a:pathLst>
              <a:path w="22261766" h="10908265">
                <a:moveTo>
                  <a:pt x="0" y="0"/>
                </a:moveTo>
                <a:lnTo>
                  <a:pt x="22261766" y="0"/>
                </a:lnTo>
                <a:lnTo>
                  <a:pt x="22261766" y="10908266"/>
                </a:lnTo>
                <a:lnTo>
                  <a:pt x="0" y="10908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348563"/>
            <a:ext cx="14875408" cy="1787265"/>
            <a:chOff x="0" y="0"/>
            <a:chExt cx="6176708" cy="7421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176707" cy="742125"/>
            </a:xfrm>
            <a:custGeom>
              <a:avLst/>
              <a:gdLst/>
              <a:ahLst/>
              <a:cxnLst/>
              <a:rect l="l" t="t" r="r" b="b"/>
              <a:pathLst>
                <a:path w="6176707" h="742125">
                  <a:moveTo>
                    <a:pt x="26543" y="0"/>
                  </a:moveTo>
                  <a:lnTo>
                    <a:pt x="6150165" y="0"/>
                  </a:lnTo>
                  <a:cubicBezTo>
                    <a:pt x="6164824" y="0"/>
                    <a:pt x="6176707" y="11884"/>
                    <a:pt x="6176707" y="26543"/>
                  </a:cubicBezTo>
                  <a:lnTo>
                    <a:pt x="6176707" y="715582"/>
                  </a:lnTo>
                  <a:cubicBezTo>
                    <a:pt x="6176707" y="722622"/>
                    <a:pt x="6173911" y="729373"/>
                    <a:pt x="6168933" y="734351"/>
                  </a:cubicBezTo>
                  <a:cubicBezTo>
                    <a:pt x="6163956" y="739329"/>
                    <a:pt x="6157204" y="742125"/>
                    <a:pt x="6150165" y="742125"/>
                  </a:cubicBezTo>
                  <a:lnTo>
                    <a:pt x="26543" y="742125"/>
                  </a:lnTo>
                  <a:cubicBezTo>
                    <a:pt x="19503" y="742125"/>
                    <a:pt x="12752" y="739329"/>
                    <a:pt x="7774" y="734351"/>
                  </a:cubicBezTo>
                  <a:cubicBezTo>
                    <a:pt x="2796" y="729373"/>
                    <a:pt x="0" y="722622"/>
                    <a:pt x="0" y="715582"/>
                  </a:cubicBezTo>
                  <a:lnTo>
                    <a:pt x="0" y="26543"/>
                  </a:lnTo>
                  <a:cubicBezTo>
                    <a:pt x="0" y="19503"/>
                    <a:pt x="2796" y="12752"/>
                    <a:pt x="7774" y="7774"/>
                  </a:cubicBezTo>
                  <a:cubicBezTo>
                    <a:pt x="12752" y="2796"/>
                    <a:pt x="19503" y="0"/>
                    <a:pt x="26543" y="0"/>
                  </a:cubicBezTo>
                  <a:close/>
                </a:path>
              </a:pathLst>
            </a:custGeom>
            <a:solidFill>
              <a:srgbClr val="FFDF5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176708" cy="780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1723579" y="2414147"/>
            <a:ext cx="5535721" cy="7531593"/>
          </a:xfrm>
          <a:custGeom>
            <a:avLst/>
            <a:gdLst/>
            <a:ahLst/>
            <a:cxnLst/>
            <a:rect l="l" t="t" r="r" b="b"/>
            <a:pathLst>
              <a:path w="5535721" h="7531593">
                <a:moveTo>
                  <a:pt x="0" y="0"/>
                </a:moveTo>
                <a:lnTo>
                  <a:pt x="5535721" y="0"/>
                </a:lnTo>
                <a:lnTo>
                  <a:pt x="5535721" y="7531593"/>
                </a:lnTo>
                <a:lnTo>
                  <a:pt x="0" y="75315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28700" y="3303398"/>
            <a:ext cx="10274330" cy="4995893"/>
          </a:xfrm>
          <a:custGeom>
            <a:avLst/>
            <a:gdLst/>
            <a:ahLst/>
            <a:cxnLst/>
            <a:rect l="l" t="t" r="r" b="b"/>
            <a:pathLst>
              <a:path w="10274330" h="4995893">
                <a:moveTo>
                  <a:pt x="0" y="0"/>
                </a:moveTo>
                <a:lnTo>
                  <a:pt x="10274330" y="0"/>
                </a:lnTo>
                <a:lnTo>
                  <a:pt x="10274330" y="4995893"/>
                </a:lnTo>
                <a:lnTo>
                  <a:pt x="0" y="49958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417276" y="569731"/>
            <a:ext cx="14098256" cy="1354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710"/>
              </a:lnSpc>
              <a:spcBef>
                <a:spcPct val="0"/>
              </a:spcBef>
            </a:pPr>
            <a:r>
              <a:rPr lang="en-US" sz="9000" u="none" strike="noStrike">
                <a:solidFill>
                  <a:srgbClr val="384766"/>
                </a:solidFill>
                <a:latin typeface="Canva Sans"/>
                <a:ea typeface="Canva Sans"/>
                <a:cs typeface="Canva Sans"/>
                <a:sym typeface="Canva Sans"/>
              </a:rPr>
              <a:t>Implementare software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3AD642CC843C40BCB67882F10993A3" ma:contentTypeVersion="3" ma:contentTypeDescription="Create a new document." ma:contentTypeScope="" ma:versionID="9952047acfecb26f603e772f405eb922">
  <xsd:schema xmlns:xsd="http://www.w3.org/2001/XMLSchema" xmlns:xs="http://www.w3.org/2001/XMLSchema" xmlns:p="http://schemas.microsoft.com/office/2006/metadata/properties" xmlns:ns2="79d6f58a-ef4c-4c30-8145-2296d5d8547d" targetNamespace="http://schemas.microsoft.com/office/2006/metadata/properties" ma:root="true" ma:fieldsID="66bf9c00033eaa8ea72f63e889e5053d" ns2:_="">
    <xsd:import namespace="79d6f58a-ef4c-4c30-8145-2296d5d8547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d6f58a-ef4c-4c30-8145-2296d5d854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6B088BD-1EF2-4AF2-97D4-5837DB6F441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3242B0F-2869-447F-8F46-3F92ABB770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CBDFD9-E45B-4BE6-A36D-B79CAA664E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9d6f58a-ef4c-4c30-8145-2296d5d854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Modern Solar Energy Company Presentation</dc:title>
  <cp:revision>2</cp:revision>
  <dcterms:created xsi:type="dcterms:W3CDTF">2006-08-16T00:00:00Z</dcterms:created>
  <dcterms:modified xsi:type="dcterms:W3CDTF">2025-05-30T13:11:04Z</dcterms:modified>
  <dc:identifier>DAGo0213UZg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0x010100DB3AD642CC843C40BCB67882F10993A3</vt:lpwstr>
  </property>
</Properties>
</file>

<file path=docProps/thumbnail.jpeg>
</file>